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78" r:id="rId9"/>
    <p:sldId id="279" r:id="rId10"/>
    <p:sldId id="267" r:id="rId11"/>
    <p:sldId id="268" r:id="rId12"/>
    <p:sldId id="269" r:id="rId13"/>
    <p:sldId id="277" r:id="rId14"/>
    <p:sldId id="27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6092" autoAdjust="0"/>
  </p:normalViewPr>
  <p:slideViewPr>
    <p:cSldViewPr>
      <p:cViewPr varScale="1">
        <p:scale>
          <a:sx n="64" d="100"/>
          <a:sy n="64" d="100"/>
        </p:scale>
        <p:origin x="-153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3.7858580472641692E-2"/>
          <c:y val="0.23008009030742646"/>
          <c:w val="0.64786053438349134"/>
          <c:h val="0.4907790503436128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2700">
              <a:solidFill>
                <a:schemeClr val="tx1"/>
              </a:solidFill>
              <a:prstDash val="solid"/>
            </a:ln>
          </c:spPr>
          <c:explosion val="25"/>
          <c:dPt>
            <c:idx val="0"/>
            <c:explosion val="18"/>
          </c:dPt>
          <c:dPt>
            <c:idx val="1"/>
            <c:spPr>
              <a:solidFill>
                <a:schemeClr val="accent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6187394738060221"/>
                  <c:y val="-0.1598468225752696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58,0</a:t>
                    </a:r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7.4289885362537222E-2"/>
                  <c:y val="-0.161495200930055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8,4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0.12355953818024268"/>
                  <c:y val="-3.8795292586538003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25,9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7,7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525" b="1" i="0" u="none" strike="noStrike" baseline="0">
                    <a:solidFill>
                      <a:schemeClr val="tx1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Sheet1!$B$1:$E$1</c:f>
              <c:strCache>
                <c:ptCount val="4"/>
                <c:pt idx="0">
                  <c:v>Земельный налог(%)</c:v>
                </c:pt>
                <c:pt idx="1">
                  <c:v>НДФЛ(%)</c:v>
                </c:pt>
                <c:pt idx="2">
                  <c:v>ЕСХН(%)</c:v>
                </c:pt>
                <c:pt idx="3">
                  <c:v>Налог на  имущество физических лиц(%)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58</c:v>
                </c:pt>
                <c:pt idx="1">
                  <c:v>8.4</c:v>
                </c:pt>
                <c:pt idx="2">
                  <c:v>25.9</c:v>
                </c:pt>
                <c:pt idx="3" formatCode="0.0">
                  <c:v>7.7</c:v>
                </c:pt>
              </c:numCache>
            </c:numRef>
          </c:val>
        </c:ser>
        <c:dLbls>
          <c:showVal val="1"/>
        </c:dLbls>
      </c:pie3DChart>
      <c:spPr>
        <a:noFill/>
        <a:ln w="12700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69465648854961903"/>
          <c:y val="0.12370401304616956"/>
          <c:w val="0.27938862290623823"/>
          <c:h val="0.67907434888187068"/>
        </c:manualLayout>
      </c:layout>
      <c:spPr>
        <a:noFill/>
        <a:ln w="3175">
          <a:solidFill>
            <a:schemeClr val="tx1"/>
          </a:solidFill>
          <a:prstDash val="solid"/>
        </a:ln>
      </c:spPr>
      <c:txPr>
        <a:bodyPr/>
        <a:lstStyle/>
        <a:p>
          <a:pPr>
            <a:defRPr sz="1285" b="1" i="0" u="none" strike="noStrike" baseline="0">
              <a:solidFill>
                <a:schemeClr val="tx1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100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4058D-BE42-411A-91AD-851987E06904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DC4AAE-F60B-4D6D-89EE-6FB6761CF3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6407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C4AAE-F60B-4D6D-89EE-6FB6761CF38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D5F40-3FEA-48CC-9761-55CEF5EE3AA0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15A76-4A98-4A4D-BE3B-C058D9ED1D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368D4-8296-4B80-A11B-7F5124FF1F61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EBAA3-3EAA-4319-B8B1-8AE836E62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A119F-F9E5-4843-96CA-CF0E7027C334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B21A9-E48D-4FB4-9A26-FF388DA363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159E8-2B20-4B61-9F5E-C0666C2270D5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4CDF4-9483-4A4E-B6FB-B5B16866E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A19FF-D685-459F-BE14-6161C615208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FE1AA-AC36-43A0-AF8E-C7BC14B05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AAAF-7CC8-45C9-AC1D-013EA5EEE22F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55294-72F0-44A4-8130-50FFDFFBA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E5C7B-FB73-413F-A0DA-8CFB9DDFABCF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CE090-D489-4753-8594-A24E8D2C8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3F27-E2BC-4E54-BB31-DD592C6E0A3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BF3FF-F51E-4206-B49E-7E1379D295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65BB5-4AAB-41AF-BA4C-5711D39CDEA5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BC8A-BF62-4B27-B32D-6310DD098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5F367-DA4E-4A7A-AE9B-F9E2C41E3D3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CCBC8-FFD1-4FB3-8E19-227123C1A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3FCD3-70EE-4232-A238-31EB1B335ED2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CBE45-C468-4D7A-ABA0-8E1396AE8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806EDB-1EBA-4A97-896D-6153997FE4C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24D8D0-66FF-4E49-8BF2-1672FFA8C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1" r:id="rId4"/>
    <p:sldLayoutId id="2147483735" r:id="rId5"/>
    <p:sldLayoutId id="2147483730" r:id="rId6"/>
    <p:sldLayoutId id="2147483736" r:id="rId7"/>
    <p:sldLayoutId id="2147483737" r:id="rId8"/>
    <p:sldLayoutId id="2147483738" r:id="rId9"/>
    <p:sldLayoutId id="2147483729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4;&#1072;&#1085;&#1099;&#1095;&#1089;&#1082;&#1086;&#1077;-&#1072;&#1076;&#1084;.&#1088;&#1092;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akha.gov.ru/special/sites/default/files/story/img/2013_10/57/%20%D0%B1%D1%8E%D0%B4%D0%B6%D0%B5%D1%82%D0%B0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source=wiz&amp;img_url=http://static8.depositphotos.com/1403931/898/i/950/depositphotos_8980106-Budget-holidays.jpg&amp;p=2&amp;text=%D0%B1%D1%8E%D0%B4%D0%B6%D0%B5%D1%82%20%D0%BA%D0%B0%D1%80%D1%82%D0%B8%D0%BD%D0%BA%D0%B8&amp;noreask=1&amp;pos=68&amp;lr=24&amp;rpt=simage&amp;noj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source=wiz&amp;img_url=http://img0.liveinternet.ru/images/attach/c/5/88/890/88890522_602457_338846686194132_1156640224_n.jpg&amp;p=12&amp;text=%D0%B1%D1%8E%D0%B4%D0%B6%D0%B5%D1%82%20%D0%BA%D0%B0%D1%80%D1%82%D0%B8%D0%BD%D0%BA%D0%B8&amp;noreask=1&amp;pos=370&amp;lr=24&amp;rpt=simage&amp;nojs=1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img1.liveinternet.ru/images/attach/c/9/107/382/107382253_1051942011mnogodet.jpg" TargetMode="External"/><Relationship Id="rId2" Type="http://schemas.openxmlformats.org/officeDocument/2006/relationships/hyperlink" Target="http://images.yandex.ru/yandsearch?source=wiz&amp;text=%D0%B1%D1%8E%D0%B4%D0%B6%D0%B5%D1%82%20%D0%BA%D0%B0%D1%80%D1%82%D0%B8%D0%BD%D0%BA%D0%B8&amp;noreask=1&amp;img_url=http://www.novostimira.com.ua/images/news/1368695774_719.jpg&amp;pos=22&amp;rpt=simage&amp;lr=24&amp;noj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www.proshkolu.ru/user/lavr63-66/file/529707/" TargetMode="External"/><Relationship Id="rId10" Type="http://schemas.openxmlformats.org/officeDocument/2006/relationships/image" Target="../media/image13.jpeg"/><Relationship Id="rId4" Type="http://schemas.openxmlformats.org/officeDocument/2006/relationships/image" Target="../media/image9.jpeg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81000" y="2571745"/>
            <a:ext cx="8458200" cy="350404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rgbClr val="002060"/>
                </a:solidFill>
                <a:latin typeface="Bookman Old Style" pitchFamily="18" charset="0"/>
              </a:rPr>
              <a:t>Бюджет для граждан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13314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500042"/>
            <a:ext cx="8458200" cy="2071702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 отчету об исполнении бюджет</a:t>
            </a:r>
            <a:r>
              <a:rPr lang="ru-RU" sz="2800" b="1" dirty="0" smtClean="0">
                <a:solidFill>
                  <a:srgbClr val="002060"/>
                </a:solidFill>
                <a:latin typeface="Arial" charset="0"/>
              </a:rPr>
              <a:t>а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Барковского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муниципального образования </a:t>
            </a:r>
            <a:r>
              <a:rPr lang="ru-RU" sz="2800" b="1" dirty="0" err="1" smtClean="0">
                <a:solidFill>
                  <a:srgbClr val="002060"/>
                </a:solidFill>
                <a:latin typeface="Bookman Old Style" pitchFamily="18" charset="0"/>
              </a:rPr>
              <a:t>Балашовского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 района за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2019 </a:t>
            </a:r>
            <a:r>
              <a:rPr 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год</a:t>
            </a:r>
            <a:endParaRPr lang="ru-RU" sz="2800" b="1" dirty="0" smtClean="0">
              <a:solidFill>
                <a:srgbClr val="002060"/>
              </a:solidFill>
              <a:latin typeface="Arial" charset="0"/>
            </a:endParaRPr>
          </a:p>
          <a:p>
            <a:pPr algn="ctr" eaLnBrk="1" hangingPunct="1"/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Отчет об исполнении бюджета  на очередной финансовый год принят Решением Совета депутатов </a:t>
            </a:r>
            <a:r>
              <a:rPr lang="ru-RU" sz="1800" b="1" dirty="0" err="1" smtClean="0">
                <a:solidFill>
                  <a:srgbClr val="002060"/>
                </a:solidFill>
                <a:latin typeface="Arial" charset="0"/>
              </a:rPr>
              <a:t>Барковского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 муниципального образования от 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30.04.2020 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г. № </a:t>
            </a:r>
            <a:r>
              <a:rPr lang="ru-RU" sz="1800" b="1" dirty="0" smtClean="0">
                <a:solidFill>
                  <a:srgbClr val="002060"/>
                </a:solidFill>
                <a:latin typeface="Arial" charset="0"/>
              </a:rPr>
              <a:t>109-01</a:t>
            </a:r>
            <a:endParaRPr lang="ru-RU" sz="1800" b="1" dirty="0" smtClean="0">
              <a:solidFill>
                <a:srgbClr val="002060"/>
              </a:solidFill>
              <a:latin typeface="Arial" charset="0"/>
            </a:endParaRPr>
          </a:p>
        </p:txBody>
      </p:sp>
      <p:pic>
        <p:nvPicPr>
          <p:cNvPr id="13315" name="Picture 2" descr="C:\Users\Анастасия\Desktop\07941944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5550" y="3571875"/>
            <a:ext cx="3894138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304800" y="1554163"/>
            <a:ext cx="8553450" cy="446087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</a:rPr>
              <a:t>Формы межбюджетных трансфертов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2071688"/>
            <a:ext cx="2214562" cy="17893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/>
              <a:t>Субсидии – бюджетные средства, предоставляемые бюджету другого уровня бюджетной системы РФ , в целях </a:t>
            </a:r>
            <a:r>
              <a:rPr lang="ru-RU" sz="1100" b="1" dirty="0" err="1"/>
              <a:t>софинансирования</a:t>
            </a:r>
            <a:r>
              <a:rPr lang="ru-RU" sz="1100" b="1" dirty="0"/>
              <a:t> расходных  обязательств, возникающих  при выполнении полномочий  органов местного самоуправления по вопросам местного значения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3250" y="2071689"/>
            <a:ext cx="3143250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Субвенции – бюджетные средства, предоставляемые бюджету другого уровня бюджетной системы РФ на безвозмездной и безвозвратной основах на осуществление определенных целевых расходов, возникающих при выполнении полномочий РФ, переданных для осуществления органам государственной власти другого уровня бюджетной системы РФ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72250" y="2214563"/>
            <a:ext cx="2238375" cy="13843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/>
              <a:t>Дотации –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207420"/>
              </p:ext>
            </p:extLst>
          </p:nvPr>
        </p:nvGraphicFramePr>
        <p:xfrm>
          <a:off x="214313" y="4149079"/>
          <a:ext cx="8786874" cy="23539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397"/>
                <a:gridCol w="3732477"/>
              </a:tblGrid>
              <a:tr h="864097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поступления  в бюджет </a:t>
                      </a:r>
                    </a:p>
                    <a:p>
                      <a:pPr algn="ctr"/>
                      <a:r>
                        <a:rPr lang="ru-RU" sz="2000" baseline="0" dirty="0" err="1" smtClean="0">
                          <a:solidFill>
                            <a:schemeClr val="tx1"/>
                          </a:solidFill>
                        </a:rPr>
                        <a:t>Барковского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муниципального образования в 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2019г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algn="r"/>
                      <a:r>
                        <a:rPr lang="ru-RU" sz="1700" baseline="0" dirty="0" smtClean="0">
                          <a:solidFill>
                            <a:schemeClr val="tx1"/>
                          </a:solidFill>
                        </a:rPr>
                        <a:t>тыс.руб.</a:t>
                      </a:r>
                      <a:endParaRPr lang="ru-RU" sz="17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Дотации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58,2</a:t>
                      </a:r>
                      <a:endParaRPr lang="ru-RU" sz="2000" b="1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Субвенции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82,9</a:t>
                      </a:r>
                      <a:endParaRPr lang="ru-RU" sz="2000" b="1" dirty="0"/>
                    </a:p>
                  </a:txBody>
                  <a:tcPr/>
                </a:tc>
              </a:tr>
              <a:tr h="464598">
                <a:tc>
                  <a:txBody>
                    <a:bodyPr/>
                    <a:lstStyle/>
                    <a:p>
                      <a:pPr algn="l"/>
                      <a:r>
                        <a:rPr lang="ru-RU" sz="2000" b="1" dirty="0" smtClean="0"/>
                        <a:t>Межбюджетные трансферты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1 288,3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Расходы бюджета </a:t>
            </a:r>
            <a:r>
              <a:rPr lang="ru-RU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dirty="0" smtClean="0">
                <a:solidFill>
                  <a:schemeClr val="tx1"/>
                </a:solidFill>
              </a:rPr>
              <a:t> муниципального образования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smtClean="0">
                <a:solidFill>
                  <a:schemeClr val="tx1"/>
                </a:solidFill>
              </a:rPr>
              <a:t>2019 </a:t>
            </a:r>
            <a:r>
              <a:rPr lang="ru-RU" dirty="0" smtClean="0">
                <a:solidFill>
                  <a:schemeClr val="tx1"/>
                </a:solidFill>
              </a:rPr>
              <a:t>году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21726411"/>
              </p:ext>
            </p:extLst>
          </p:nvPr>
        </p:nvGraphicFramePr>
        <p:xfrm>
          <a:off x="214313" y="1844824"/>
          <a:ext cx="8686800" cy="4104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916"/>
                <a:gridCol w="2828884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РАСХОДЫ, всего тыс.руб.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3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952,3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Общегосударственные вопросы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 </a:t>
                      </a:r>
                      <a:r>
                        <a:rPr lang="ru-RU" sz="2000" b="1" dirty="0" smtClean="0"/>
                        <a:t>377,9</a:t>
                      </a:r>
                      <a:endParaRPr lang="ru-RU" sz="20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Национальная оборона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82,9</a:t>
                      </a:r>
                      <a:endParaRPr lang="ru-RU" sz="20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Национальная экономика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</a:t>
                      </a:r>
                      <a:r>
                        <a:rPr lang="ru-RU" sz="2000" b="1" dirty="0" smtClean="0"/>
                        <a:t>288,5</a:t>
                      </a:r>
                      <a:endParaRPr lang="ru-RU" sz="2000" b="1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Жилищно-коммунальное хозяйство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175,7</a:t>
                      </a:r>
                      <a:endParaRPr lang="ru-RU" sz="20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3,0</a:t>
                      </a:r>
                      <a:endParaRPr lang="ru-RU" sz="20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Культура и кинематография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2,0</a:t>
                      </a:r>
                      <a:endParaRPr lang="ru-RU" sz="20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Социальная политика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0,8</a:t>
                      </a:r>
                      <a:endParaRPr lang="ru-RU" sz="2000" b="1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Физическая культура и спорт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21,5</a:t>
                      </a:r>
                      <a:endParaRPr lang="ru-RU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838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900" dirty="0" smtClean="0">
                <a:solidFill>
                  <a:schemeClr val="tx1"/>
                </a:solidFill>
              </a:rPr>
              <a:t>Структура расходов бюджета </a:t>
            </a:r>
            <a:r>
              <a:rPr lang="ru-RU" sz="2900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900" dirty="0" smtClean="0">
                <a:solidFill>
                  <a:schemeClr val="tx1"/>
                </a:solidFill>
              </a:rPr>
              <a:t> муниципального образования в </a:t>
            </a:r>
            <a:r>
              <a:rPr lang="ru-RU" sz="2900" dirty="0" smtClean="0">
                <a:solidFill>
                  <a:schemeClr val="tx1"/>
                </a:solidFill>
              </a:rPr>
              <a:t>2019 </a:t>
            </a:r>
            <a:r>
              <a:rPr lang="ru-RU" sz="2900" dirty="0" smtClean="0">
                <a:solidFill>
                  <a:schemeClr val="tx1"/>
                </a:solidFill>
              </a:rPr>
              <a:t>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26626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46880907"/>
              </p:ext>
            </p:extLst>
          </p:nvPr>
        </p:nvGraphicFramePr>
        <p:xfrm>
          <a:off x="987425" y="1487488"/>
          <a:ext cx="7165975" cy="5062537"/>
        </p:xfrm>
        <a:graphic>
          <a:graphicData uri="http://schemas.openxmlformats.org/presentationml/2006/ole">
            <p:oleObj spid="_x0000_s26632" name="Worksheet" r:id="rId3" imgW="8467838" imgH="5981873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Расходы на содержание органов местного самоуправления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07664781"/>
              </p:ext>
            </p:extLst>
          </p:nvPr>
        </p:nvGraphicFramePr>
        <p:xfrm>
          <a:off x="142875" y="1643063"/>
          <a:ext cx="8786874" cy="1587203"/>
        </p:xfrm>
        <a:graphic>
          <a:graphicData uri="http://schemas.openxmlformats.org/drawingml/2006/table">
            <a:tbl>
              <a:tblPr/>
              <a:tblGrid>
                <a:gridCol w="7313184"/>
                <a:gridCol w="1473690"/>
              </a:tblGrid>
              <a:tr h="215101">
                <a:tc>
                  <a:txBody>
                    <a:bodyPr/>
                    <a:lstStyle/>
                    <a:p>
                      <a:pPr algn="l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(тыс. рублей)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10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высшего должностного лица муниципального образования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Функционирование администрации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Барковского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муниципального образования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9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Расходы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на осуществление первичного воинского учета на территории поселения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7061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ИТОГО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460,7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6100" y="3500438"/>
            <a:ext cx="4572000" cy="6508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Численность муниципальных служащих – </a:t>
            </a:r>
            <a:r>
              <a:rPr lang="ru-RU" b="1" dirty="0" smtClean="0"/>
              <a:t>3 человека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79388" y="3429000"/>
            <a:ext cx="3887787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rgbClr val="000000"/>
                </a:solidFill>
              </a:rPr>
              <a:t>Жителей </a:t>
            </a:r>
            <a:r>
              <a:rPr lang="ru-RU" b="1" dirty="0" err="1" smtClean="0">
                <a:solidFill>
                  <a:srgbClr val="000000"/>
                </a:solidFill>
              </a:rPr>
              <a:t>Барковского</a:t>
            </a:r>
            <a:r>
              <a:rPr lang="ru-RU" b="1" dirty="0" smtClean="0">
                <a:solidFill>
                  <a:srgbClr val="000000"/>
                </a:solidFill>
              </a:rPr>
              <a:t> муниципального образования </a:t>
            </a:r>
            <a:r>
              <a:rPr lang="ru-RU" b="1" dirty="0" smtClean="0">
                <a:solidFill>
                  <a:srgbClr val="000000"/>
                </a:solidFill>
              </a:rPr>
              <a:t>-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1219</a:t>
            </a:r>
            <a:r>
              <a:rPr lang="ru-RU" b="1" dirty="0" smtClean="0">
                <a:solidFill>
                  <a:srgbClr val="000000"/>
                </a:solidFill>
              </a:rPr>
              <a:t>  человек</a:t>
            </a:r>
            <a:r>
              <a:rPr lang="ru-RU" b="1" dirty="0" smtClean="0">
                <a:solidFill>
                  <a:srgbClr val="000000"/>
                </a:solidFill>
                <a:latin typeface="Arial" charset="0"/>
              </a:rPr>
              <a:t> (по состоянию на 01.11.2018)</a:t>
            </a:r>
            <a:endParaRPr lang="ru-RU" b="1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Контактная информация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и обратная связь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5214949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Информация подготовлена специалистом администрации </a:t>
            </a:r>
            <a:r>
              <a:rPr lang="ru-RU" sz="2600" b="1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600" b="1" dirty="0" smtClean="0">
                <a:solidFill>
                  <a:schemeClr val="tx1"/>
                </a:solidFill>
              </a:rPr>
              <a:t> муниципального образования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Наш адрес: 412351, Саратовская обл., </a:t>
            </a:r>
            <a:r>
              <a:rPr lang="ru-RU" sz="2600" b="1" dirty="0" err="1" smtClean="0">
                <a:solidFill>
                  <a:schemeClr val="tx1"/>
                </a:solidFill>
              </a:rPr>
              <a:t>Балашовский</a:t>
            </a:r>
            <a:r>
              <a:rPr lang="ru-RU" sz="2600" b="1" dirty="0" smtClean="0">
                <a:solidFill>
                  <a:schemeClr val="tx1"/>
                </a:solidFill>
              </a:rPr>
              <a:t>           р-</a:t>
            </a:r>
            <a:r>
              <a:rPr lang="ru-RU" sz="2600" b="1" dirty="0" err="1" smtClean="0">
                <a:solidFill>
                  <a:schemeClr val="tx1"/>
                </a:solidFill>
              </a:rPr>
              <a:t>н,с.Барки</a:t>
            </a:r>
            <a:r>
              <a:rPr lang="ru-RU" sz="2600" b="1" dirty="0" smtClean="0">
                <a:solidFill>
                  <a:schemeClr val="tx1"/>
                </a:solidFill>
              </a:rPr>
              <a:t>, ул.Коммунистическая,72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Телефон: (84545)7-41-35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600" b="1" dirty="0" smtClean="0">
              <a:solidFill>
                <a:schemeClr val="tx1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Адрес электронной почты: </a:t>
            </a:r>
            <a:r>
              <a:rPr lang="en-US" sz="2600" b="1" dirty="0" smtClean="0">
                <a:solidFill>
                  <a:schemeClr val="tx1"/>
                </a:solidFill>
              </a:rPr>
              <a:t>barcki2009@yandex.ru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2600" b="1" dirty="0" smtClean="0">
                <a:solidFill>
                  <a:schemeClr val="tx1"/>
                </a:solidFill>
              </a:rPr>
              <a:t>Сайт администрации: 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http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://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www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.</a:t>
            </a:r>
            <a:r>
              <a:rPr lang="en-US" sz="2600" b="1" dirty="0" smtClean="0">
                <a:solidFill>
                  <a:schemeClr val="tx1"/>
                </a:solidFill>
                <a:hlinkClick r:id="rId2"/>
              </a:rPr>
              <a:t>baladmin.ru 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адм.Балашовского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МР  /</a:t>
            </a:r>
            <a:r>
              <a:rPr lang="ru-RU" sz="2600" b="1" dirty="0" err="1" smtClean="0">
                <a:solidFill>
                  <a:schemeClr val="tx1"/>
                </a:solidFill>
                <a:hlinkClick r:id="rId2"/>
              </a:rPr>
              <a:t>Барковское</a:t>
            </a:r>
            <a:r>
              <a:rPr lang="ru-RU" sz="2600" b="1" dirty="0" smtClean="0">
                <a:solidFill>
                  <a:schemeClr val="tx1"/>
                </a:solidFill>
                <a:hlinkClick r:id="rId2"/>
              </a:rPr>
              <a:t> МО/</a:t>
            </a:r>
            <a:endParaRPr lang="ru-RU" sz="2600" b="1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Что такое бюджет 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214313" y="1428750"/>
            <a:ext cx="3000375" cy="1571625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1800" b="1" u="sng" dirty="0" smtClean="0">
                <a:solidFill>
                  <a:schemeClr val="tx1"/>
                </a:solidFill>
              </a:rPr>
              <a:t>ДОХОДЫ</a:t>
            </a:r>
            <a:endParaRPr lang="ru-RU" sz="1800" b="1" dirty="0" smtClean="0">
              <a:solidFill>
                <a:schemeClr val="tx1"/>
              </a:solidFill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sz="2100" dirty="0" smtClean="0">
                <a:solidFill>
                  <a:schemeClr val="tx1"/>
                </a:solidFill>
              </a:rPr>
              <a:t>это поступающие в бюджет денежные средства (налоги юридических и физических лиц, административные платежи и сборы, безвозмездные поступления)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b="1" dirty="0" smtClean="0"/>
          </a:p>
        </p:txBody>
      </p:sp>
      <p:pic>
        <p:nvPicPr>
          <p:cNvPr id="16387" name="Picture 2" descr="http://sakha.gov.ru/special/sites/default/files/story/img/2013_10/57/%20%D0%B1%D1%8E%D0%B4%D0%B6%D0%B5%D1%82%D0%B0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3" y="1500188"/>
            <a:ext cx="192881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Содержимое 12"/>
          <p:cNvSpPr txBox="1">
            <a:spLocks/>
          </p:cNvSpPr>
          <p:nvPr/>
        </p:nvSpPr>
        <p:spPr>
          <a:xfrm>
            <a:off x="5857875" y="1500188"/>
            <a:ext cx="3000375" cy="15716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b="1" u="sng" dirty="0">
                <a:solidFill>
                  <a:schemeClr val="tx1"/>
                </a:solidFill>
              </a:rPr>
              <a:t>РАСХОДЫ</a:t>
            </a:r>
            <a:endParaRPr lang="ru-RU" sz="3200" dirty="0">
              <a:solidFill>
                <a:schemeClr val="tx1"/>
              </a:solidFill>
            </a:endParaRPr>
          </a:p>
          <a:p>
            <a:pPr marL="274320" indent="-27432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defRPr/>
            </a:pPr>
            <a:r>
              <a:rPr lang="ru-RU" sz="3200" dirty="0">
                <a:solidFill>
                  <a:schemeClr val="tx1"/>
                </a:solidFill>
              </a:rPr>
              <a:t>это выплачиваемые из бюджета денежные средства (социальные выплаты населению, содержание муниципальных учреждений (образование, ЖКХ, культура и другие), капитальное строительство и другие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70000"/>
              <a:buFont typeface="Wingdings 2"/>
              <a:buChar char=""/>
              <a:defRPr/>
            </a:pPr>
            <a:endParaRPr lang="ru-RU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28688" y="3214688"/>
            <a:ext cx="7286625" cy="83026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/>
              <a:t>БЮДЖЕТ</a:t>
            </a:r>
            <a:r>
              <a:rPr lang="ru-RU" sz="1600" dirty="0"/>
              <a:t> –форма образования и расходования денежных средств, предназначенных для финансового обеспечения задач и функций местного самоуправления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0" y="4357688"/>
            <a:ext cx="2500313" cy="10779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Превышение доходов над расходами образует положительный остаток бюджета </a:t>
            </a:r>
            <a:r>
              <a:rPr lang="ru-RU" sz="1600" b="1" u="sng" dirty="0"/>
              <a:t>ПРОФИЦИТ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86500" y="4286250"/>
            <a:ext cx="2190750" cy="13239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Если расходная часть превышает доходную, то бюджет формируется с </a:t>
            </a:r>
            <a:r>
              <a:rPr lang="ru-RU" sz="1600" b="1" u="sng" dirty="0"/>
              <a:t>ДЕФИЦИТОМ</a:t>
            </a:r>
          </a:p>
        </p:txBody>
      </p:sp>
      <p:pic>
        <p:nvPicPr>
          <p:cNvPr id="16392" name="Picture 14" descr="http://www.kz.all.biz/img/kz/service_catalog/small/7285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500" y="4214813"/>
            <a:ext cx="1454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571500" y="5857875"/>
            <a:ext cx="8286750" cy="9239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Сбалансированность бюджета по доходам и расходам – основополагающее требование, предъявляемое  к органам, составляющим и утверждающим бюджет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Какие бывают бюджеты ?</a:t>
            </a:r>
            <a:endParaRPr lang="ru-RU" dirty="0"/>
          </a:p>
        </p:txBody>
      </p:sp>
      <p:pic>
        <p:nvPicPr>
          <p:cNvPr id="17410" name="Picture 4" descr="http://im2-tub-ru.yandex.net/i?id=33932168-70-72&amp;n=21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1500" y="2143125"/>
            <a:ext cx="2143125" cy="1428750"/>
          </a:xfrm>
        </p:spPr>
      </p:pic>
      <p:pic>
        <p:nvPicPr>
          <p:cNvPr id="17411" name="Picture 2" descr="http://im3-tub-ru.yandex.net/i?id=273832808-0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2071688"/>
            <a:ext cx="2209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11"/>
          <p:cNvSpPr txBox="1">
            <a:spLocks noChangeArrowheads="1"/>
          </p:cNvSpPr>
          <p:nvPr/>
        </p:nvSpPr>
        <p:spPr bwMode="auto">
          <a:xfrm>
            <a:off x="571500" y="1571625"/>
            <a:ext cx="22145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семьи</a:t>
            </a:r>
          </a:p>
        </p:txBody>
      </p:sp>
      <p:sp>
        <p:nvSpPr>
          <p:cNvPr id="17413" name="Прямоугольник 6"/>
          <p:cNvSpPr>
            <a:spLocks noChangeArrowheads="1"/>
          </p:cNvSpPr>
          <p:nvPr/>
        </p:nvSpPr>
        <p:spPr bwMode="auto">
          <a:xfrm>
            <a:off x="5786438" y="1571625"/>
            <a:ext cx="29035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latin typeface="Constantia" pitchFamily="18" charset="0"/>
              </a:rPr>
              <a:t>Бюджет организаций</a:t>
            </a: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500188" y="3786188"/>
            <a:ext cx="6143625" cy="5000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ru-RU" sz="2200" b="1" dirty="0">
                <a:solidFill>
                  <a:schemeClr val="tx1"/>
                </a:solidFill>
              </a:rPr>
              <a:t>Бюджеты публично-правовых образований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625" y="5072063"/>
            <a:ext cx="2643188" cy="13573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(федеральный бюджет, бюджеты государственных внебюджетных фондов РФ</a:t>
            </a:r>
            <a:r>
              <a:rPr lang="ru-RU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57563" y="5072063"/>
            <a:ext cx="2928937" cy="10779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субъектов Российской Федерации </a:t>
            </a:r>
            <a:r>
              <a:rPr lang="ru-RU" sz="1600" dirty="0">
                <a:solidFill>
                  <a:schemeClr val="tx1"/>
                </a:solidFill>
              </a:rPr>
              <a:t>(региональные бюджеты, бюджеты территориальных фондов ОМС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72250" y="5214938"/>
            <a:ext cx="2071688" cy="8572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1"/>
                </a:solidFill>
              </a:rPr>
              <a:t>муниципальных образований </a:t>
            </a:r>
            <a:r>
              <a:rPr lang="ru-RU" sz="1600" dirty="0">
                <a:solidFill>
                  <a:schemeClr val="tx1"/>
                </a:solidFill>
              </a:rPr>
              <a:t>(местные бюджеты)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4143375" y="1500188"/>
            <a:ext cx="357188" cy="2143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2184110">
            <a:off x="1836738" y="444500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2862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 rot="19731630">
            <a:off x="6521450" y="4429125"/>
            <a:ext cx="484188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 rot="2492409">
            <a:off x="2928938" y="1428750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9668854">
            <a:off x="5100638" y="1433513"/>
            <a:ext cx="484187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b="1" i="1" dirty="0" smtClean="0">
                <a:solidFill>
                  <a:schemeClr val="tx1"/>
                </a:solidFill>
              </a:rPr>
              <a:t>Бюджетный процесс – ежегодное формирование и исполнение бюджета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Исполнение бюджета в текущем году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Формирование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Утверждение отчета об исполнении бюджета предыдущего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Составление проекта бюджета очередного года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Char char="•"/>
              <a:defRPr/>
            </a:pPr>
            <a:r>
              <a:rPr lang="ru-RU" sz="3600" dirty="0" smtClean="0">
                <a:solidFill>
                  <a:schemeClr val="tx1"/>
                </a:solidFill>
              </a:rPr>
              <a:t>Рассмотрение проекта бюджета очередного года</a:t>
            </a:r>
          </a:p>
          <a:p>
            <a:pPr eaLnBrk="1" fontAlgn="auto" hangingPunct="1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64294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chemeClr val="tx1"/>
                </a:solidFill>
              </a:rPr>
              <a:t>Гражданин, его участие в бюджетном процессе</a:t>
            </a:r>
            <a:endParaRPr lang="ru-RU" sz="2600" dirty="0">
              <a:solidFill>
                <a:schemeClr val="tx1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304800" y="1285875"/>
            <a:ext cx="8686800" cy="479425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2600" i="1" smtClean="0">
                <a:solidFill>
                  <a:schemeClr val="tx1"/>
                </a:solidFill>
              </a:rPr>
              <a:t>Помогает формировать доходную  часть бюджета</a:t>
            </a:r>
          </a:p>
          <a:p>
            <a:pPr eaLnBrk="1" hangingPunct="1"/>
            <a:endParaRPr lang="ru-RU" smtClean="0"/>
          </a:p>
        </p:txBody>
      </p:sp>
      <p:sp>
        <p:nvSpPr>
          <p:cNvPr id="4" name="TextBox 3"/>
          <p:cNvSpPr txBox="1"/>
          <p:nvPr/>
        </p:nvSpPr>
        <p:spPr>
          <a:xfrm>
            <a:off x="1857375" y="1785938"/>
            <a:ext cx="5272088" cy="64611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 как налогоплательщик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214813" y="3714750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14813" y="2500313"/>
            <a:ext cx="484187" cy="428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9462" name="Picture 2" descr="http://im7-tub-ru.yandex.net/i?id=45731032-5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857375"/>
            <a:ext cx="1778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857224" y="3000372"/>
            <a:ext cx="7480607" cy="64633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ГРАЖДАНИН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как получатель социальных гарантий</a:t>
            </a:r>
          </a:p>
        </p:txBody>
      </p:sp>
      <p:sp>
        <p:nvSpPr>
          <p:cNvPr id="19466" name="Прямоугольник 8"/>
          <p:cNvSpPr>
            <a:spLocks noChangeArrowheads="1"/>
          </p:cNvSpPr>
          <p:nvPr/>
        </p:nvSpPr>
        <p:spPr bwMode="auto">
          <a:xfrm>
            <a:off x="571500" y="4286250"/>
            <a:ext cx="8358188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Constantia" pitchFamily="18" charset="0"/>
              </a:rPr>
              <a:t>Получает социальные гарантии – расходная часть бюджета (образование, жкх, культура, социальные льготы, физическая культура и спорт и другие направления социальных гарантий населению)</a:t>
            </a:r>
          </a:p>
        </p:txBody>
      </p:sp>
      <p:pic>
        <p:nvPicPr>
          <p:cNvPr id="19467" name="Picture 4" descr="http://www.culturemap.ru/upload/img/73_14.1100776242.893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3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8" name="Picture 6" descr="школа - Елена Анатольевна Лаврентьева">
            <a:hlinkClick r:id="rId5" tooltip="далее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88" y="5857875"/>
            <a:ext cx="12858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9" name="Picture 8" descr="http://img1.liveinternet.ru/images/attach/c/9/107/382/107382253_1051942011mnogodet.jpg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714750" y="5857875"/>
            <a:ext cx="1143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0" name="Picture 6" descr="http://www.kazan-day.ru/www/news/2014/2/1213500.4140327_a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72313" y="5857875"/>
            <a:ext cx="14287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71" name="Picture 2" descr="http://susanin.udm.ru/upload/iblock/0dd/0dddb4aa298f7035929ff90ec013d12a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286375" y="5857875"/>
            <a:ext cx="1214438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2008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Основные параметры бюджета БАРКОВСКОГО муниципального образования на </a:t>
            </a:r>
            <a:r>
              <a:rPr lang="ru-RU" sz="2400" dirty="0" smtClean="0">
                <a:solidFill>
                  <a:schemeClr val="tx1"/>
                </a:solidFill>
              </a:rPr>
              <a:t>2019 </a:t>
            </a:r>
            <a:r>
              <a:rPr lang="ru-RU" sz="2400" dirty="0" smtClean="0">
                <a:solidFill>
                  <a:schemeClr val="tx1"/>
                </a:solidFill>
              </a:rPr>
              <a:t>год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14718768"/>
              </p:ext>
            </p:extLst>
          </p:nvPr>
        </p:nvGraphicFramePr>
        <p:xfrm>
          <a:off x="214313" y="980726"/>
          <a:ext cx="8715405" cy="5877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09"/>
                <a:gridCol w="3000396"/>
              </a:tblGrid>
              <a:tr h="645172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Прогнозируемые показатели на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2019 год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</a:rPr>
                        <a:t>, тыс.руб.</a:t>
                      </a:r>
                      <a:endParaRPr lang="ru-R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Общий объем доходов,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3 833,3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Из них: налоговые и неналоговые доходы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 </a:t>
                      </a:r>
                      <a:r>
                        <a:rPr lang="ru-RU" sz="1800" b="1" dirty="0" smtClean="0"/>
                        <a:t>403,7</a:t>
                      </a:r>
                      <a:endParaRPr lang="ru-RU" sz="1800" b="1" dirty="0"/>
                    </a:p>
                  </a:txBody>
                  <a:tcPr/>
                </a:tc>
              </a:tr>
              <a:tr h="724929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Безвозмездные</a:t>
                      </a:r>
                      <a:r>
                        <a:rPr lang="ru-RU" sz="1800" b="1" baseline="0" dirty="0" smtClean="0"/>
                        <a:t> поступления из других бюджетов бюджетной системы РФ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 </a:t>
                      </a:r>
                      <a:r>
                        <a:rPr lang="ru-RU" sz="1800" b="1" dirty="0" smtClean="0"/>
                        <a:t>429,6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Общий объем</a:t>
                      </a:r>
                      <a:r>
                        <a:rPr lang="ru-RU" sz="1800" b="1" baseline="0" dirty="0" smtClean="0"/>
                        <a:t> расходов,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4 </a:t>
                      </a:r>
                      <a:r>
                        <a:rPr lang="ru-RU" sz="1800" b="1" dirty="0" smtClean="0"/>
                        <a:t>082,3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Из них: на</a:t>
                      </a:r>
                      <a:r>
                        <a:rPr lang="ru-RU" sz="1800" b="1" baseline="0" dirty="0" smtClean="0"/>
                        <a:t> содержание органов ОМСУ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 </a:t>
                      </a:r>
                      <a:r>
                        <a:rPr lang="ru-RU" sz="1800" b="1" dirty="0" smtClean="0"/>
                        <a:t>495,8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Национальная оборона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82,9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Национальная экономика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 </a:t>
                      </a:r>
                      <a:r>
                        <a:rPr lang="ru-RU" sz="1800" b="1" dirty="0" smtClean="0"/>
                        <a:t>288,6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Жилищно-коммунальное хозяйство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187,7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Образование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3,0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Культура и кинематография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2,0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Социальная политика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0,8</a:t>
                      </a:r>
                      <a:endParaRPr lang="ru-RU" sz="1800" b="1" dirty="0"/>
                    </a:p>
                  </a:txBody>
                  <a:tcPr/>
                </a:tc>
              </a:tr>
              <a:tr h="409743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Физическая культура и спорт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21,5</a:t>
                      </a:r>
                      <a:endParaRPr lang="ru-RU" sz="1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Доходы бюджета </a:t>
            </a:r>
            <a:r>
              <a:rPr lang="ru-RU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dirty="0" smtClean="0">
                <a:solidFill>
                  <a:schemeClr val="tx1"/>
                </a:solidFill>
              </a:rPr>
              <a:t> муниципального образования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idx="1"/>
          </p:nvPr>
        </p:nvSpPr>
        <p:spPr>
          <a:xfrm>
            <a:off x="251520" y="1556792"/>
            <a:ext cx="2702074" cy="660400"/>
          </a:xfr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НАЛОГОВЫЕ   ДОХОДЫ</a:t>
            </a:r>
            <a:endParaRPr lang="ru-RU" sz="18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0192" y="1556792"/>
            <a:ext cx="266429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БЕЗВОЗМЕЗДНЫЕ ПОСТУПЛЕНИЯ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51520" y="2428875"/>
          <a:ext cx="2736304" cy="640085"/>
        </p:xfrm>
        <a:graphic>
          <a:graphicData uri="http://schemas.openxmlformats.org/drawingml/2006/table">
            <a:tbl>
              <a:tblPr/>
              <a:tblGrid>
                <a:gridCol w="2736304"/>
              </a:tblGrid>
              <a:tr h="640085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поступления в бюджет от уплаты налогов, установленных Налоговым кодексом </a:t>
                      </a:r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РФ              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300192" y="2564904"/>
          <a:ext cx="2664296" cy="648072"/>
        </p:xfrm>
        <a:graphic>
          <a:graphicData uri="http://schemas.openxmlformats.org/drawingml/2006/table">
            <a:tbl>
              <a:tblPr/>
              <a:tblGrid>
                <a:gridCol w="2664296"/>
              </a:tblGrid>
              <a:tr h="648072"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финансовая помощь из бюджетов </a:t>
                      </a:r>
                      <a:endParaRPr kumimoji="0" lang="ru-RU" sz="1400" b="1" i="0" u="none" strike="noStrike" kern="1200" dirty="0" smtClean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других уровней</a:t>
                      </a:r>
                    </a:p>
                    <a:p>
                      <a:pPr algn="ctr" fontAlgn="b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(межбюджетные трансферты)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515" name="Диаграмма 9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103005880"/>
              </p:ext>
            </p:extLst>
          </p:nvPr>
        </p:nvGraphicFramePr>
        <p:xfrm>
          <a:off x="250825" y="3933825"/>
          <a:ext cx="8636000" cy="2797175"/>
        </p:xfrm>
        <a:graphic>
          <a:graphicData uri="http://schemas.openxmlformats.org/presentationml/2006/ole">
            <p:oleObj spid="_x0000_s21522" name="Worksheet" r:id="rId3" imgW="6419717" imgH="2105194" progId="Excel.Sheet.8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47864" y="1571624"/>
            <a:ext cx="2664296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/>
              <a:t>НЕНАЛОГОВЫЕ </a:t>
            </a:r>
            <a:r>
              <a:rPr lang="ru-RU" b="1" dirty="0" smtClean="0"/>
              <a:t>ДОХОДЫ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419872" y="2492897"/>
          <a:ext cx="2595585" cy="1066800"/>
        </p:xfrm>
        <a:graphic>
          <a:graphicData uri="http://schemas.openxmlformats.org/drawingml/2006/table">
            <a:tbl>
              <a:tblPr/>
              <a:tblGrid>
                <a:gridCol w="2595585"/>
              </a:tblGrid>
              <a:tr h="100811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поступления от уплаты пошлин и сборов, установленных законодательством РФ и штрафов за нарушение законодательства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85728"/>
            <a:ext cx="8606760" cy="1127048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Налоговые и неналоговые доходы </a:t>
            </a:r>
            <a:r>
              <a:rPr lang="ru-RU" sz="2800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800" dirty="0" smtClean="0">
                <a:solidFill>
                  <a:schemeClr val="tx1"/>
                </a:solidFill>
              </a:rPr>
              <a:t> муниципального образования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в </a:t>
            </a:r>
            <a:r>
              <a:rPr lang="ru-RU" sz="2800" dirty="0" smtClean="0">
                <a:solidFill>
                  <a:schemeClr val="tx1"/>
                </a:solidFill>
              </a:rPr>
              <a:t>2019 </a:t>
            </a:r>
            <a:r>
              <a:rPr lang="ru-RU" sz="2800" dirty="0" smtClean="0">
                <a:solidFill>
                  <a:schemeClr val="tx1"/>
                </a:solidFill>
              </a:rPr>
              <a:t>г.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284261038"/>
              </p:ext>
            </p:extLst>
          </p:nvPr>
        </p:nvGraphicFramePr>
        <p:xfrm>
          <a:off x="251520" y="1988841"/>
          <a:ext cx="8686800" cy="4775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8836"/>
                <a:gridCol w="2847964"/>
              </a:tblGrid>
              <a:tr h="59745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Налоговые доходы всего, тыс.руб.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 </a:t>
                      </a:r>
                      <a:r>
                        <a:rPr lang="ru-RU" sz="2000" dirty="0" smtClean="0"/>
                        <a:t>295,5</a:t>
                      </a:r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9435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доходы физических</a:t>
                      </a:r>
                      <a:r>
                        <a:rPr lang="ru-RU" sz="2000" baseline="0" dirty="0" smtClean="0"/>
                        <a:t>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193,4</a:t>
                      </a:r>
                      <a:endParaRPr lang="ru-RU" sz="2000" dirty="0"/>
                    </a:p>
                  </a:txBody>
                  <a:tcPr/>
                </a:tc>
              </a:tr>
              <a:tr h="536387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Единый сельскохозяйственный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595,3</a:t>
                      </a:r>
                      <a:endParaRPr lang="ru-RU" sz="2000" dirty="0"/>
                    </a:p>
                  </a:txBody>
                  <a:tcPr/>
                </a:tc>
              </a:tr>
              <a:tr h="594352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Налог на имущество физических лиц,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176,2</a:t>
                      </a:r>
                      <a:endParaRPr lang="ru-RU" sz="2000" dirty="0"/>
                    </a:p>
                  </a:txBody>
                  <a:tcPr/>
                </a:tc>
              </a:tr>
              <a:tr h="49981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Земельный налог,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 </a:t>
                      </a:r>
                      <a:r>
                        <a:rPr lang="ru-RU" sz="2000" dirty="0" smtClean="0"/>
                        <a:t>330,6</a:t>
                      </a:r>
                      <a:endParaRPr lang="ru-RU" sz="2000" dirty="0"/>
                    </a:p>
                  </a:txBody>
                  <a:tcPr/>
                </a:tc>
              </a:tr>
              <a:tr h="59435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Неналоговые доходы всего, тыс.руб.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chemeClr val="bg1"/>
                          </a:solidFill>
                        </a:rPr>
                        <a:t>68,3</a:t>
                      </a:r>
                      <a:endParaRPr lang="ru-RU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679260">
                <a:tc>
                  <a:txBody>
                    <a:bodyPr/>
                    <a:lstStyle/>
                    <a:p>
                      <a:r>
                        <a:rPr lang="ru-RU" sz="2000" baseline="0" dirty="0" smtClean="0"/>
                        <a:t>Доходы от продажи земельных участков, </a:t>
                      </a:r>
                      <a:r>
                        <a:rPr lang="ru-RU" sz="2000" dirty="0" smtClean="0"/>
                        <a:t>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62,3</a:t>
                      </a:r>
                      <a:endParaRPr lang="ru-RU" sz="2000" dirty="0"/>
                    </a:p>
                  </a:txBody>
                  <a:tcPr/>
                </a:tc>
              </a:tr>
              <a:tr h="6792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Доходы от реализации имущества, тыс.руб.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6,0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</a:rPr>
              <a:t>Структура налоговых доходов бюджета </a:t>
            </a:r>
            <a:r>
              <a:rPr lang="ru-RU" sz="2700" dirty="0" err="1" smtClean="0">
                <a:solidFill>
                  <a:schemeClr val="tx1"/>
                </a:solidFill>
              </a:rPr>
              <a:t>Барковского</a:t>
            </a:r>
            <a:r>
              <a:rPr lang="ru-RU" sz="2700" dirty="0" smtClean="0">
                <a:solidFill>
                  <a:schemeClr val="tx1"/>
                </a:solidFill>
              </a:rPr>
              <a:t> муниципального образования на </a:t>
            </a:r>
            <a:r>
              <a:rPr lang="ru-RU" sz="2700" dirty="0" smtClean="0">
                <a:solidFill>
                  <a:schemeClr val="tx1"/>
                </a:solidFill>
              </a:rPr>
              <a:t>2019 </a:t>
            </a:r>
            <a:r>
              <a:rPr lang="ru-RU" sz="2700" dirty="0" smtClean="0">
                <a:solidFill>
                  <a:schemeClr val="tx1"/>
                </a:solidFill>
              </a:rPr>
              <a:t>год</a:t>
            </a: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Налоговые доходы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460913690"/>
              </p:ext>
            </p:extLst>
          </p:nvPr>
        </p:nvGraphicFramePr>
        <p:xfrm>
          <a:off x="251520" y="2420888"/>
          <a:ext cx="8892480" cy="4184650"/>
        </p:xfrm>
        <a:graphic>
          <a:graphicData uri="http://schemas.openxmlformats.org/presentationml/2006/ole">
            <p:oleObj spid="_x0000_s80898" name="Диаграмма" r:id="rId3" imgW="8934575" imgH="4552769" progId="MSGraph.Chart.8">
              <p:embed followColorScheme="full"/>
            </p:oleObj>
          </a:graphicData>
        </a:graphic>
      </p:graphicFrame>
      <p:graphicFrame>
        <p:nvGraphicFramePr>
          <p:cNvPr id="6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945061218"/>
              </p:ext>
            </p:extLst>
          </p:nvPr>
        </p:nvGraphicFramePr>
        <p:xfrm>
          <a:off x="156896" y="2132856"/>
          <a:ext cx="88075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1432</TotalTime>
  <Words>783</Words>
  <Application>Microsoft Office PowerPoint</Application>
  <PresentationFormat>Экран (4:3)</PresentationFormat>
  <Paragraphs>149</Paragraphs>
  <Slides>14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Трек</vt:lpstr>
      <vt:lpstr>Лист Microsoft Office Excel 97-2003</vt:lpstr>
      <vt:lpstr>Диаграмма</vt:lpstr>
      <vt:lpstr>Бюджет для граждан </vt:lpstr>
      <vt:lpstr>Что такое бюджет ?</vt:lpstr>
      <vt:lpstr>Какие бывают бюджеты ?</vt:lpstr>
      <vt:lpstr>Бюджетный процесс – ежегодное формирование и исполнение бюджета</vt:lpstr>
      <vt:lpstr>Гражданин, его участие в бюджетном процессе</vt:lpstr>
      <vt:lpstr>Основные параметры бюджета БАРКОВСКОГО муниципального образования на 2019 год</vt:lpstr>
      <vt:lpstr>Доходы бюджета БАРКовского муниципального образования</vt:lpstr>
      <vt:lpstr>Налоговые и неналоговые доходы БАРКовского муниципального образования  в 2019 г.</vt:lpstr>
      <vt:lpstr>Структура налоговых доходов бюджета Барковского муниципального образования на 2019 год</vt:lpstr>
      <vt:lpstr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vt:lpstr>
      <vt:lpstr>Расходы бюджета Барковского муниципального образования  в 2019 году</vt:lpstr>
      <vt:lpstr>Структура расходов бюджета барковского муниципального образования в 2019 г.</vt:lpstr>
      <vt:lpstr>Расходы на содержание органов местного самоуправления</vt:lpstr>
      <vt:lpstr>Контактная информация  и 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Анастасия</dc:creator>
  <cp:lastModifiedBy>user</cp:lastModifiedBy>
  <cp:revision>120</cp:revision>
  <dcterms:created xsi:type="dcterms:W3CDTF">2015-12-04T12:27:38Z</dcterms:created>
  <dcterms:modified xsi:type="dcterms:W3CDTF">2020-05-14T07:55:49Z</dcterms:modified>
</cp:coreProperties>
</file>